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8" r:id="rId3"/>
    <p:sldId id="259" r:id="rId4"/>
    <p:sldId id="257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420" y="13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3EBEB-BCEC-4208-815A-EE53FF8CB9E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EE803-9A33-4D79-A624-BF071A7DE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976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3EBEB-BCEC-4208-815A-EE53FF8CB9E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EE803-9A33-4D79-A624-BF071A7DE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139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3EBEB-BCEC-4208-815A-EE53FF8CB9E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EE803-9A33-4D79-A624-BF071A7DE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958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3EBEB-BCEC-4208-815A-EE53FF8CB9E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EE803-9A33-4D79-A624-BF071A7DE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903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3EBEB-BCEC-4208-815A-EE53FF8CB9E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EE803-9A33-4D79-A624-BF071A7DE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207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3EBEB-BCEC-4208-815A-EE53FF8CB9E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EE803-9A33-4D79-A624-BF071A7DE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32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3EBEB-BCEC-4208-815A-EE53FF8CB9E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EE803-9A33-4D79-A624-BF071A7DE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634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3EBEB-BCEC-4208-815A-EE53FF8CB9E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EE803-9A33-4D79-A624-BF071A7DE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56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3EBEB-BCEC-4208-815A-EE53FF8CB9E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EE803-9A33-4D79-A624-BF071A7DE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594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3EBEB-BCEC-4208-815A-EE53FF8CB9E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EE803-9A33-4D79-A624-BF071A7DE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853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3EBEB-BCEC-4208-815A-EE53FF8CB9E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EE803-9A33-4D79-A624-BF071A7DE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271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A3EBEB-BCEC-4208-815A-EE53FF8CB9E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EE803-9A33-4D79-A624-BF071A7DE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273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809623" y="5869608"/>
            <a:ext cx="10291158" cy="133004"/>
            <a:chOff x="498762" y="5336770"/>
            <a:chExt cx="10291158" cy="133004"/>
          </a:xfrm>
        </p:grpSpPr>
        <p:sp>
          <p:nvSpPr>
            <p:cNvPr id="6" name="Flowchart: Stored Data 5"/>
            <p:cNvSpPr/>
            <p:nvPr/>
          </p:nvSpPr>
          <p:spPr>
            <a:xfrm rot="10800000">
              <a:off x="498762" y="5336770"/>
              <a:ext cx="301337" cy="133004"/>
            </a:xfrm>
            <a:prstGeom prst="flowChartOnlineStorag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748144" y="5336770"/>
              <a:ext cx="9792394" cy="133004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Flowchart: Stored Data 8"/>
            <p:cNvSpPr/>
            <p:nvPr/>
          </p:nvSpPr>
          <p:spPr>
            <a:xfrm rot="10800000">
              <a:off x="10488583" y="5336770"/>
              <a:ext cx="301337" cy="133004"/>
            </a:xfrm>
            <a:prstGeom prst="flowChartOnlineStorag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1367702" y="2147854"/>
            <a:ext cx="9174999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o-RO" sz="32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Privind proiectul </a:t>
            </a:r>
            <a:r>
              <a:rPr lang="ro-RO" sz="3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prețurilor reglementate pentru furnizarea gazelor naturale </a:t>
            </a:r>
            <a:r>
              <a:rPr lang="ro-RO" sz="32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 către SA </a:t>
            </a:r>
            <a:r>
              <a:rPr lang="ro-RO" sz="3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„Energocom” anumitor categorii de consumatori finali, în contextul obligației de serviciu public	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2916" y="562707"/>
            <a:ext cx="1411087" cy="141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42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922" y="174317"/>
            <a:ext cx="9350619" cy="64830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6647D13-7A25-4C6D-BDC0-29224BB9ECD5}"/>
              </a:ext>
            </a:extLst>
          </p:cNvPr>
          <p:cNvSpPr txBox="1"/>
          <p:nvPr/>
        </p:nvSpPr>
        <p:spPr>
          <a:xfrm>
            <a:off x="4045252" y="2348453"/>
            <a:ext cx="1737360" cy="71346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lIns="18000" tIns="18000" rIns="18000" bIns="18000" rtlCol="0">
            <a:spAutoFit/>
          </a:bodyPr>
          <a:lstStyle/>
          <a:p>
            <a:r>
              <a:rPr lang="ro-RO" sz="1100" b="1" spc="-30" dirty="0">
                <a:solidFill>
                  <a:srgbClr val="0000CC"/>
                </a:solidFill>
              </a:rPr>
              <a:t>03 februarie </a:t>
            </a:r>
            <a:r>
              <a:rPr lang="ro-RO" sz="1100" b="1" spc="-30" dirty="0" smtClean="0">
                <a:solidFill>
                  <a:srgbClr val="0000CC"/>
                </a:solidFill>
              </a:rPr>
              <a:t>2026</a:t>
            </a:r>
            <a:endParaRPr lang="ro-RO" sz="1100" b="1" spc="-30" dirty="0">
              <a:solidFill>
                <a:srgbClr val="0000CC"/>
              </a:solidFill>
            </a:endParaRPr>
          </a:p>
          <a:p>
            <a:r>
              <a:rPr lang="ro-RO" sz="1100" spc="-30" dirty="0">
                <a:solidFill>
                  <a:srgbClr val="0000CC"/>
                </a:solidFill>
              </a:rPr>
              <a:t>Hotărârea ANRE de aprobare a prețurilor </a:t>
            </a:r>
            <a:r>
              <a:rPr lang="ro-RO" sz="1100" spc="-30" dirty="0" smtClean="0">
                <a:solidFill>
                  <a:srgbClr val="0000CC"/>
                </a:solidFill>
              </a:rPr>
              <a:t>gazelor naturale furnizate de către Energocom</a:t>
            </a:r>
            <a:endParaRPr lang="en-US" sz="1100" spc="-30" dirty="0">
              <a:solidFill>
                <a:srgbClr val="0000CC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8C90F58-BC09-4E22-922D-5F3F4F607D7F}"/>
              </a:ext>
            </a:extLst>
          </p:cNvPr>
          <p:cNvCxnSpPr>
            <a:cxnSpLocks/>
          </p:cNvCxnSpPr>
          <p:nvPr/>
        </p:nvCxnSpPr>
        <p:spPr>
          <a:xfrm flipV="1">
            <a:off x="6498641" y="1883264"/>
            <a:ext cx="0" cy="4036720"/>
          </a:xfrm>
          <a:prstGeom prst="line">
            <a:avLst/>
          </a:prstGeom>
          <a:noFill/>
          <a:ln w="19050">
            <a:solidFill>
              <a:srgbClr val="FF0000"/>
            </a:solidFill>
          </a:ln>
        </p:spPr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83C2481-67E3-4414-B203-0D6CFA40502D}"/>
              </a:ext>
            </a:extLst>
          </p:cNvPr>
          <p:cNvCxnSpPr>
            <a:cxnSpLocks/>
          </p:cNvCxnSpPr>
          <p:nvPr/>
        </p:nvCxnSpPr>
        <p:spPr>
          <a:xfrm flipV="1">
            <a:off x="5908124" y="2697998"/>
            <a:ext cx="0" cy="3221986"/>
          </a:xfrm>
          <a:prstGeom prst="line">
            <a:avLst/>
          </a:prstGeom>
          <a:noFill/>
          <a:ln w="19050">
            <a:solidFill>
              <a:srgbClr val="FF0000"/>
            </a:solidFill>
          </a:ln>
        </p:spPr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C835F728-CDEA-4A0C-BAF5-8F70A93709BA}"/>
              </a:ext>
            </a:extLst>
          </p:cNvPr>
          <p:cNvSpPr txBox="1"/>
          <p:nvPr/>
        </p:nvSpPr>
        <p:spPr>
          <a:xfrm>
            <a:off x="4635769" y="1526534"/>
            <a:ext cx="1737360" cy="71346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lIns="18000" tIns="18000" rIns="18000" bIns="18000" rtlCol="0">
            <a:spAutoFit/>
          </a:bodyPr>
          <a:lstStyle/>
          <a:p>
            <a:r>
              <a:rPr lang="ro-RO" sz="1100" b="1" spc="-30" dirty="0">
                <a:solidFill>
                  <a:srgbClr val="0000CC"/>
                </a:solidFill>
              </a:rPr>
              <a:t>28 februarie </a:t>
            </a:r>
            <a:r>
              <a:rPr lang="ro-RO" sz="1100" b="1" spc="-30" dirty="0" smtClean="0">
                <a:solidFill>
                  <a:srgbClr val="0000CC"/>
                </a:solidFill>
              </a:rPr>
              <a:t>2026</a:t>
            </a:r>
            <a:endParaRPr lang="ro-RO" sz="1100" b="1" spc="-30" dirty="0">
              <a:solidFill>
                <a:srgbClr val="0000CC"/>
              </a:solidFill>
            </a:endParaRPr>
          </a:p>
          <a:p>
            <a:r>
              <a:rPr lang="ro-RO" sz="1100" dirty="0">
                <a:solidFill>
                  <a:srgbClr val="0000CC"/>
                </a:solidFill>
              </a:rPr>
              <a:t>Începutul conflictului militar din Orientul Mijlociu și blocarea strâmtorii Ormuz </a:t>
            </a:r>
            <a:endParaRPr lang="en-US" sz="1100" dirty="0">
              <a:solidFill>
                <a:srgbClr val="0000CC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888759C-C673-4635-A2EE-7FD05F598414}"/>
              </a:ext>
            </a:extLst>
          </p:cNvPr>
          <p:cNvSpPr txBox="1"/>
          <p:nvPr/>
        </p:nvSpPr>
        <p:spPr>
          <a:xfrm>
            <a:off x="7056353" y="1526534"/>
            <a:ext cx="1737360" cy="71346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lIns="18000" tIns="18000" rIns="18000" bIns="18000" rtlCol="0">
            <a:spAutoFit/>
          </a:bodyPr>
          <a:lstStyle/>
          <a:p>
            <a:r>
              <a:rPr lang="ro-RO" sz="1100" b="1" dirty="0">
                <a:solidFill>
                  <a:srgbClr val="0000CC"/>
                </a:solidFill>
              </a:rPr>
              <a:t>15 iunie </a:t>
            </a:r>
            <a:r>
              <a:rPr lang="ro-RO" sz="1100" b="1" dirty="0" smtClean="0">
                <a:solidFill>
                  <a:srgbClr val="0000CC"/>
                </a:solidFill>
              </a:rPr>
              <a:t>2026</a:t>
            </a:r>
          </a:p>
          <a:p>
            <a:r>
              <a:rPr lang="ro-RO" sz="1100" dirty="0" smtClean="0">
                <a:solidFill>
                  <a:srgbClr val="0000CC"/>
                </a:solidFill>
              </a:rPr>
              <a:t>Anunțarea Memorandumului de înțelegere dintre SUA și Iran privind încetarea focului</a:t>
            </a:r>
            <a:endParaRPr lang="en-US" sz="1100" dirty="0">
              <a:solidFill>
                <a:srgbClr val="0000CC"/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F6D3033-493A-455D-8C2C-0A166D0038AD}"/>
              </a:ext>
            </a:extLst>
          </p:cNvPr>
          <p:cNvCxnSpPr>
            <a:cxnSpLocks/>
          </p:cNvCxnSpPr>
          <p:nvPr/>
        </p:nvCxnSpPr>
        <p:spPr>
          <a:xfrm flipH="1" flipV="1">
            <a:off x="9441252" y="1059656"/>
            <a:ext cx="0" cy="4860000"/>
          </a:xfrm>
          <a:prstGeom prst="line">
            <a:avLst/>
          </a:prstGeom>
          <a:noFill/>
          <a:ln w="19050">
            <a:solidFill>
              <a:srgbClr val="FF0000"/>
            </a:solidFill>
          </a:ln>
        </p:spPr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5D123E66-B1B1-4193-84E7-8DB25419FD4B}"/>
              </a:ext>
            </a:extLst>
          </p:cNvPr>
          <p:cNvSpPr txBox="1"/>
          <p:nvPr/>
        </p:nvSpPr>
        <p:spPr>
          <a:xfrm>
            <a:off x="7555975" y="711800"/>
            <a:ext cx="1758481" cy="71346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lIns="18000" tIns="18000" rIns="18000" bIns="18000" rtlCol="0">
            <a:spAutoFit/>
          </a:bodyPr>
          <a:lstStyle/>
          <a:p>
            <a:r>
              <a:rPr lang="ro-RO" sz="1100" b="1" dirty="0">
                <a:solidFill>
                  <a:srgbClr val="0000CC"/>
                </a:solidFill>
              </a:rPr>
              <a:t>07 iulie </a:t>
            </a:r>
            <a:r>
              <a:rPr lang="ro-RO" sz="1100" b="1" dirty="0" smtClean="0">
                <a:solidFill>
                  <a:srgbClr val="0000CC"/>
                </a:solidFill>
              </a:rPr>
              <a:t>2026</a:t>
            </a:r>
            <a:endParaRPr lang="ro-RO" sz="1100" b="1" dirty="0">
              <a:solidFill>
                <a:srgbClr val="0000CC"/>
              </a:solidFill>
            </a:endParaRPr>
          </a:p>
          <a:p>
            <a:r>
              <a:rPr lang="ro-RO" sz="1100" dirty="0">
                <a:solidFill>
                  <a:srgbClr val="0000CC"/>
                </a:solidFill>
              </a:rPr>
              <a:t>Reluarea acțiunilor militare și escaladarea situației în Orientul Mijlociu</a:t>
            </a:r>
            <a:endParaRPr lang="en-US" sz="1100" dirty="0">
              <a:solidFill>
                <a:srgbClr val="0000CC"/>
              </a:solidFill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8DB8375F-5866-4B5C-9109-5E389C2CCF4B}"/>
              </a:ext>
            </a:extLst>
          </p:cNvPr>
          <p:cNvCxnSpPr>
            <a:cxnSpLocks/>
          </p:cNvCxnSpPr>
          <p:nvPr/>
        </p:nvCxnSpPr>
        <p:spPr>
          <a:xfrm flipH="1">
            <a:off x="9314457" y="1068530"/>
            <a:ext cx="129825" cy="0"/>
          </a:xfrm>
          <a:prstGeom prst="line">
            <a:avLst/>
          </a:prstGeom>
          <a:noFill/>
          <a:ln w="19050">
            <a:solidFill>
              <a:srgbClr val="FF0000"/>
            </a:solidFill>
          </a:ln>
        </p:spPr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4D23FECB-3952-44CC-988C-B186F48CC914}"/>
              </a:ext>
            </a:extLst>
          </p:cNvPr>
          <p:cNvCxnSpPr>
            <a:cxnSpLocks/>
          </p:cNvCxnSpPr>
          <p:nvPr/>
        </p:nvCxnSpPr>
        <p:spPr>
          <a:xfrm flipV="1">
            <a:off x="8944661" y="1887884"/>
            <a:ext cx="0" cy="4032100"/>
          </a:xfrm>
          <a:prstGeom prst="line">
            <a:avLst/>
          </a:prstGeom>
          <a:noFill/>
          <a:ln w="19050">
            <a:solidFill>
              <a:srgbClr val="FF0000"/>
            </a:solidFill>
          </a:ln>
        </p:spPr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D56EBE2E-25FC-44F1-8188-6D75A35BE27A}"/>
              </a:ext>
            </a:extLst>
          </p:cNvPr>
          <p:cNvCxnSpPr>
            <a:cxnSpLocks/>
          </p:cNvCxnSpPr>
          <p:nvPr/>
        </p:nvCxnSpPr>
        <p:spPr>
          <a:xfrm flipH="1">
            <a:off x="8814836" y="1883264"/>
            <a:ext cx="129825" cy="0"/>
          </a:xfrm>
          <a:prstGeom prst="line">
            <a:avLst/>
          </a:prstGeom>
          <a:noFill/>
          <a:ln w="19050">
            <a:solidFill>
              <a:srgbClr val="FF0000"/>
            </a:solidFill>
          </a:ln>
        </p:spPr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08A4E2AC-2065-4FDF-B50A-E6C49A0CA84D}"/>
              </a:ext>
            </a:extLst>
          </p:cNvPr>
          <p:cNvCxnSpPr>
            <a:cxnSpLocks/>
          </p:cNvCxnSpPr>
          <p:nvPr/>
        </p:nvCxnSpPr>
        <p:spPr>
          <a:xfrm flipH="1">
            <a:off x="6368815" y="1874228"/>
            <a:ext cx="129825" cy="0"/>
          </a:xfrm>
          <a:prstGeom prst="line">
            <a:avLst/>
          </a:prstGeom>
          <a:noFill/>
          <a:ln w="19050">
            <a:solidFill>
              <a:srgbClr val="FF0000"/>
            </a:solidFill>
          </a:ln>
        </p:spPr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4B76F83-EEE5-4BF8-8445-B97D0B0EB755}"/>
              </a:ext>
            </a:extLst>
          </p:cNvPr>
          <p:cNvCxnSpPr>
            <a:cxnSpLocks/>
          </p:cNvCxnSpPr>
          <p:nvPr/>
        </p:nvCxnSpPr>
        <p:spPr>
          <a:xfrm flipH="1">
            <a:off x="5778299" y="2705183"/>
            <a:ext cx="129825" cy="0"/>
          </a:xfrm>
          <a:prstGeom prst="line">
            <a:avLst/>
          </a:prstGeom>
          <a:noFill/>
          <a:ln w="19050">
            <a:solidFill>
              <a:srgbClr val="FF0000"/>
            </a:solidFill>
          </a:ln>
        </p:spPr>
      </p:cxn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63" y="54383"/>
            <a:ext cx="1005840" cy="1005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422922" y="179502"/>
            <a:ext cx="1723336" cy="5322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0D432CA-9C58-48AD-9426-3E988B6F31B6}"/>
              </a:ext>
            </a:extLst>
          </p:cNvPr>
          <p:cNvSpPr txBox="1"/>
          <p:nvPr/>
        </p:nvSpPr>
        <p:spPr>
          <a:xfrm>
            <a:off x="1901847" y="174317"/>
            <a:ext cx="8019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000" dirty="0">
                <a:latin typeface="Bahnschrift" panose="020B0502040204020203" pitchFamily="34" charset="0"/>
              </a:rPr>
              <a:t>Evoluția cotațiilor de tranzacționare a gazelor naturale pe bursa TTF </a:t>
            </a:r>
            <a:endParaRPr lang="en-US" sz="2000" dirty="0"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9768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331" y="182597"/>
            <a:ext cx="10821338" cy="649280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63" y="54383"/>
            <a:ext cx="1005840" cy="1005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00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091" y="169787"/>
            <a:ext cx="10815241" cy="649280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63" y="54383"/>
            <a:ext cx="1005840" cy="1005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12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3624" y="557303"/>
            <a:ext cx="5719216" cy="567637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83" y="557303"/>
            <a:ext cx="5632891" cy="566998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63" y="54383"/>
            <a:ext cx="1005840" cy="1005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008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587</TotalTime>
  <Words>90</Words>
  <Application>Microsoft Office PowerPoint</Application>
  <PresentationFormat>Widescreen</PresentationFormat>
  <Paragraphs>10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Bahnschrift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Constantin Borosan</dc:creator>
  <cp:lastModifiedBy>Constantin Borosan</cp:lastModifiedBy>
  <cp:revision>101</cp:revision>
  <dcterms:created xsi:type="dcterms:W3CDTF">2026-07-20T13:18:16Z</dcterms:created>
  <dcterms:modified xsi:type="dcterms:W3CDTF">2026-07-23T09:46:29Z</dcterms:modified>
</cp:coreProperties>
</file>